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257" r:id="rId4"/>
    <p:sldId id="258" r:id="rId5"/>
    <p:sldId id="308" r:id="rId6"/>
    <p:sldId id="318" r:id="rId7"/>
    <p:sldId id="310" r:id="rId8"/>
    <p:sldId id="311" r:id="rId9"/>
    <p:sldId id="317" r:id="rId10"/>
    <p:sldId id="319" r:id="rId11"/>
    <p:sldId id="316" r:id="rId12"/>
    <p:sldId id="315" r:id="rId13"/>
    <p:sldId id="327" r:id="rId14"/>
    <p:sldId id="314" r:id="rId15"/>
    <p:sldId id="320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83" r:id="rId52"/>
    <p:sldId id="282" r:id="rId53"/>
    <p:sldId id="281" r:id="rId54"/>
    <p:sldId id="280" r:id="rId55"/>
    <p:sldId id="279" r:id="rId56"/>
    <p:sldId id="325" r:id="rId57"/>
    <p:sldId id="324" r:id="rId58"/>
    <p:sldId id="278" r:id="rId59"/>
    <p:sldId id="277" r:id="rId60"/>
    <p:sldId id="276" r:id="rId61"/>
    <p:sldId id="326" r:id="rId62"/>
    <p:sldId id="307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D7FB8FB-2364-48C5-A4F8-AF0A2E45CEFF}">
          <p14:sldIdLst>
            <p14:sldId id="328"/>
            <p14:sldId id="257"/>
            <p14:sldId id="258"/>
          </p14:sldIdLst>
        </p14:section>
        <p14:section name="Introduction" id="{24925582-59A1-4430-9FAE-E9DF0C2D3270}">
          <p14:sldIdLst>
            <p14:sldId id="308"/>
            <p14:sldId id="318"/>
            <p14:sldId id="310"/>
            <p14:sldId id="311"/>
            <p14:sldId id="317"/>
            <p14:sldId id="319"/>
            <p14:sldId id="316"/>
            <p14:sldId id="315"/>
            <p14:sldId id="327"/>
            <p14:sldId id="314"/>
            <p14:sldId id="320"/>
          </p14:sldIdLst>
        </p14:section>
        <p14:section name="Applying for an Azure account" id="{5E8A7131-33F9-413D-A956-B366671E5E13}">
          <p14:sldIdLst>
            <p14:sldId id="259"/>
            <p14:sldId id="261"/>
            <p14:sldId id="262"/>
            <p14:sldId id="263"/>
            <p14:sldId id="264"/>
            <p14:sldId id="265"/>
          </p14:sldIdLst>
        </p14:section>
        <p14:section name="Connect to Azure" id="{286356C0-B1A7-4089-BBD4-01D47654F4A7}">
          <p14:sldIdLst>
            <p14:sldId id="266"/>
            <p14:sldId id="267"/>
            <p14:sldId id="268"/>
            <p14:sldId id="269"/>
            <p14:sldId id="270"/>
            <p14:sldId id="27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3"/>
            <p14:sldId id="282"/>
            <p14:sldId id="281"/>
            <p14:sldId id="280"/>
            <p14:sldId id="279"/>
            <p14:sldId id="325"/>
            <p14:sldId id="324"/>
            <p14:sldId id="278"/>
            <p14:sldId id="277"/>
            <p14:sldId id="276"/>
            <p14:sldId id="326"/>
          </p14:sldIdLst>
        </p14:section>
        <p14:section name="資料來源" id="{ECEA08E2-B840-4474-8FE2-B93FCA2131C3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4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5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3EA279B-5C2E-4BB2-B37D-C4A4BA0A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170E31D-8504-4787-83B7-A91E25BC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C831288-4390-4981-A298-F945F94A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9B2F60B-7200-41F3-A090-B1F4A71C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95973B9-17BD-4DB0-8FB2-1B2AA8A9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C57B0FB-A82A-4223-B5E3-10631C98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7411478-6D5A-4C35-8A3F-C1D35F76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4786030-5529-4E98-BE24-5E67D546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FA80AA4-E0EF-4F97-8F8C-BEAEFB3E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2E0DADE-93E7-4778-859B-91107252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1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1185FD5-B53A-4132-A1AA-6F9EE3F0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B8DF294-C670-4F1B-AE5C-70F7DC1D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4A846DD-71B9-432A-9E4D-E035EF89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505CC29-91D5-4BB9-A97B-FEA65E5F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A6EC4A3-D7C9-472F-B013-64F789E7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F04306-C8EC-4499-BF07-E6EA6542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51B0FCB-F569-4EE3-8DB9-A24C798A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5DCC9DE-4169-4863-8AAB-30544B65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8B5BFED-3EFB-44F0-AB9D-E19AB98A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7E18B69-97AD-4AB9-8BB9-48863020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E35F34C-03C7-4D34-88F8-9B145A54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6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E62840-964B-4C66-ABE8-054F5495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EFD3082-1CC9-48A5-9A85-F1B6A129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7E0D1EF-C021-4AD1-A345-39F46D6A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27ED611-86C0-49F3-8E55-5E6DDE6DB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E1FE6D8-BC00-42E4-910B-D9A26A0D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CB85340D-04DA-4694-B144-8489193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CAEA575F-EFC4-4765-BE66-9C207E9E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457D33DE-C17F-4D10-8959-6593DD5C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B98D7C-343A-449D-8B22-AFA53AB0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55E0C61-55CE-452C-8403-E2C493D7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5A8CF1E-1CA4-4256-A91E-7C2872F5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3D467B5-5AB4-46BD-98C6-705D516D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010096C9-1B42-4FB8-80AC-C4F52CF6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5835E79D-B7F5-470A-A93D-D4959E9A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AFC50B4-8BEB-4CB0-8C75-FEBCA225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9EB97D-9361-400C-9D11-198714A1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2D47702-901C-47A6-81F9-3BC4A799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F2A96EF-9D94-4E56-B7F2-C97970D8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00E3A72-953F-4E26-8B0D-2C30E764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E153148-10A5-4B4F-9F8A-B0DCBBE0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9513B05-CABC-420C-B42F-BBD0B53C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4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F1AE00-A2B2-4215-A9D1-D289737E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D28107F6-6854-42F6-8C6A-DE7050B2C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39FEC14-95E6-498A-85CE-DA971A6A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2149890-8649-4444-9620-2C111A77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AF9E5BB-7956-4307-8715-CA82B504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B7223BF-B296-4380-8452-3637971A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16BC8A-D90D-4734-B552-C6CAC08E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5284466D-32D9-4F07-8447-78767EBAA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073007A-C222-47D6-BB59-625D135D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7FB97F1-75B0-4C35-968F-3ACF80EC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06DB6BE-F0FA-4F8B-8B05-9BAFD261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43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2418AEA4-580C-4655-94F7-66E08E8BD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041ADCB9-248C-4C35-B2EC-7B2C2957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9001969-934A-4C16-AB8D-D1A53F19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943BDB5-048D-4109-B17B-823DDBAE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3A1B366-90ED-4E91-BD97-F4FC0019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17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7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80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7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7B66-CC20-4163-B89A-5D8B5F089727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8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3812AAD-65B9-45EC-9C88-FFE0FF05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B87F3C1-AFEB-4078-B2C1-EABDF238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7E3A1C7-087F-46C2-8647-30E3246EC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49033F4-9931-45A0-9C04-8A608DC22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EA46786-88DA-4508-ACD4-47B346161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iot-hub/" TargetMode="External"/><Relationship Id="rId2" Type="http://schemas.openxmlformats.org/officeDocument/2006/relationships/hyperlink" Target="https://azure.microsoft.com/services/iot-ed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ure.microsoft.com/services/moni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cosmos-db/" TargetMode="External"/><Relationship Id="rId2" Type="http://schemas.openxmlformats.org/officeDocument/2006/relationships/hyperlink" Target="https://azure.microsoft.com/services/machine-learn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icecatalog.azur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zure.microsoft.com/zh-tw/free/student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mail.ccu.edu.tw/cgi-bin/owmmdir2/openwebmail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rtal.azure.com/#ho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Seeed-Studio/Grove_Temperature_And_Humidity_Senso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obaxterm.mobatek.net/download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itlab.com/ghuiry2546/iot/-/tree/master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zh-tw/azure/iot-hub/iot-hub-mqtt-support" TargetMode="External"/><Relationship Id="rId2" Type="http://schemas.openxmlformats.org/officeDocument/2006/relationships/hyperlink" Target="https://marketplace.visualstudio.com/items?itemName=vsciot-vscode.azure-iot-toolk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zure/azure-iot-sdk-c/blob/master/certs/certs.c#L24docs.microsoft.com/zh-tw/azure/iot-hub/iot-hub-mqtt-suppor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0C2360F-B44B-414A-AC03-83CF8DBA5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386" y="1140470"/>
            <a:ext cx="9521228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物聯網雲端管理平台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Azure </a:t>
            </a:r>
            <a:r>
              <a:rPr lang="en-US" altLang="zh-TW" dirty="0"/>
              <a:t>IoT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2215963-792A-441F-9C46-82AF8E93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 smtClean="0"/>
              <a:t>助教 周秉泓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553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各元件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Azure </a:t>
            </a:r>
            <a:r>
              <a:rPr lang="en-US" altLang="zh-TW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IoT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Edge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可讓您透過標準容器，部署雲端工作負載，以在物聯網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Edge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裝置上執行。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人工智慧、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和協力廠商服務，或您自己的商務邏輯等工作負載。</a:t>
            </a:r>
          </a:p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</a:t>
            </a:r>
            <a:r>
              <a:rPr lang="en-US" altLang="zh-TW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IoT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zh-TW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中樞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可讓您的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應用程式與其管理的裝置之間進行高度安全且可靠的通訊。</a:t>
            </a:r>
          </a:p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Azure </a:t>
            </a:r>
            <a:r>
              <a:rPr lang="en-US" altLang="zh-TW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監視器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會從您的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和內部部署環境收集、分析及採取遙測資料的動作。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2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各元件功能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Azure Machine Learning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讓開發人員和資料科學家能夠更快地建立、定型及部署機器學習模型。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連續重新訓練、更新及改善資料收集和分析，可讓模型在一段時間後變得更好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Cosmos DB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-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完全受控的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NoSQL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資料庫服務，適用于新式應用程式開發。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Azure Cosmos DB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保證單一位數毫秒的回應時間。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它也保證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99.999%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的可用性受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Sla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、自動化和立即的擴充性，以及適用于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MongoDB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Cassandra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的開放原始碼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所支援。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其他元件介紹請參考教學手冊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(word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Smart 7688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Smart 7688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第一個是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(Micro Processor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Unit)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Yun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類似的橋接函式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庫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(Bridge Library)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第二個則是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、嵌入式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Linux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(Micro Processing Unit)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上的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MT7688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可以提供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wifi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給沒有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wifi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chip (32U4)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。但是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預設的運算上以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 (MT7688)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 (Arduino)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轉變成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 (Arduino)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 (MT7688)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為輔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的話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需要把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Yunbridge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做開啟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動作。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4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課程目標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使用裝置連線到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首先我們需要先確保裝置具備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語言，並針對特定裝置功能來認證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裝置，有列於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認證裝置目錄中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https://devicecatalog.azure.com/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第二步，我們使用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的溫溼度借由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Bridge Library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35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課程目標</a:t>
            </a:r>
            <a:r>
              <a:rPr lang="en-US" altLang="zh-TW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kern="1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使用裝置連線到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接下來我們使用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協定來傳輸其裝置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sensor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所測量到的值，同時使用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直接讀取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傳輸到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中樞的資料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所以我們會需要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Connection String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先讓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相連，再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程式中會使用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DigiCert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Baltimore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根憑證，將數據傳輸到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中。</a:t>
            </a: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如果想使用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其他服務可以參考上方各元件功能進行使用。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90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74B6C411-F9F2-48A0-9D55-A691DC60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99816"/>
          </a:xfrm>
        </p:spPr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Applying for an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account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F4589BCE-A14A-44D5-A398-49C4E5561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16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Educate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smtClean="0">
                <a:hlinkClick r:id="rId2"/>
              </a:rPr>
              <a:t>https://azure.microsoft.com/zh-tw/free/students/</a:t>
            </a:r>
            <a:endParaRPr lang="en-US" altLang="zh-TW" u="sng" dirty="0" smtClean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34" y="2380297"/>
            <a:ext cx="9568271" cy="346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輸入手機和驗證碼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國碼：台灣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(+886)</a:t>
            </a:r>
            <a:endParaRPr lang="zh-TW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900-000-000</a:t>
            </a:r>
            <a:endParaRPr lang="zh-TW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08" y="1433784"/>
            <a:ext cx="569595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95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學校信箱。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信箱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g0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**10***@ccu.edu.tw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04214" y="1027906"/>
            <a:ext cx="5368290" cy="50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5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E-mail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webmail.ccu.edu.tw/cgi-bin/owmmdir2/openwebmail.pl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信箱收確認信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01180" y="2264954"/>
            <a:ext cx="3514317" cy="45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D11F291-A71E-4175-B6CE-5E10A6A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298AE75-398C-4899-914A-CD879C5B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Applying for an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account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Connect to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5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請點選信件中的網址。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802" y="1524000"/>
            <a:ext cx="11796396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Azure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u="sng" kern="1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https://portal.azure.com/#home</a:t>
            </a:r>
            <a:r>
              <a:rPr lang="en-US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建立資源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10" y="2464526"/>
            <a:ext cx="4691380" cy="413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3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4565877"/>
          </a:xfrm>
        </p:spPr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”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，中文版選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，英文版選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”。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4206240" cy="370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49" y="2157004"/>
            <a:ext cx="6638925" cy="455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10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8" y="1540171"/>
            <a:ext cx="5866667" cy="3877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611086"/>
            <a:ext cx="10515600" cy="456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訂閱：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“Azure for Students Starter”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資源群組：請新增一個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隨便名稱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區域：建議使用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東亞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en-US" altLang="zh-TW" sz="20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中樞名稱：即為此中樞取名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都可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定價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與級別層：請選</a:t>
            </a:r>
            <a:r>
              <a:rPr lang="zh-TW" altLang="zh-TW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F1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；免費層</a:t>
            </a:r>
            <a:r>
              <a:rPr lang="zh-TW" altLang="zh-TW" sz="2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zh-TW" sz="20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：值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都可：都可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7470" indent="0">
              <a:buNone/>
              <a:tabLst>
                <a:tab pos="304800" algn="l"/>
              </a:tabLst>
            </a:pPr>
            <a:endParaRPr lang="zh-TW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083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61" y="589007"/>
            <a:ext cx="6762639" cy="589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04" y="1550040"/>
            <a:ext cx="7219048" cy="33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9" y="4902421"/>
            <a:ext cx="505777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6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成功建立，完成畫面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1648"/>
            <a:ext cx="11998236" cy="23849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4863" y="3244334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69" y="2261055"/>
            <a:ext cx="870768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1690687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58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點選新增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053"/>
            <a:ext cx="10515600" cy="4240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39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依序輸入資料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輸入裝置識別碼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名稱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</a:p>
          <a:p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確認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認證類型為“對稱金鑰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”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就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可儲存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。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48" y="365125"/>
            <a:ext cx="4341948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使用設備與環境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03DD2C51-AC60-44E2-B9DF-7D7C99356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軟體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 10</a:t>
            </a:r>
          </a:p>
          <a:p>
            <a:pPr lvl="1">
              <a:lnSpc>
                <a:spcPct val="20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="" xmlns:a16="http://schemas.microsoft.com/office/drawing/2014/main" id="{2263A6A3-1700-4506-BB26-92CD19C1F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7688 Duo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Micro-USB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DHT22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擴充板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杜邦線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8759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成功建立，完成畫面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021" y="1573076"/>
            <a:ext cx="8571305" cy="47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u="sng" kern="10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https://code.visualstudio.com/download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，下載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版本</a:t>
            </a:r>
            <a:r>
              <a:rPr lang="zh-TW" altLang="zh-TW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61" y="2454366"/>
            <a:ext cx="7050677" cy="411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01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52" y="1512116"/>
            <a:ext cx="9578895" cy="5106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5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連接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Microsoft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帳戶使用者的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5556"/>
            <a:ext cx="2299435" cy="504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42609" y="2124164"/>
            <a:ext cx="4310108" cy="333610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57691" y="2224722"/>
            <a:ext cx="3846332" cy="32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5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單擊左下角的“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中心”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522" y="2265362"/>
            <a:ext cx="8565974" cy="23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在菜單中單擊“</a:t>
            </a:r>
            <a:r>
              <a:rPr lang="en-US" altLang="zh-TW" sz="4000" dirty="0">
                <a:solidFill>
                  <a:srgbClr val="333333"/>
                </a:solidFill>
                <a:latin typeface="Times New Roman" panose="02020603050405020304" pitchFamily="18" charset="0"/>
              </a:rPr>
              <a:t>Set </a:t>
            </a:r>
            <a:r>
              <a:rPr lang="en-US" altLang="zh-TW" sz="4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IoT</a:t>
            </a:r>
            <a:r>
              <a:rPr lang="en-US" altLang="zh-TW" sz="4000" dirty="0">
                <a:solidFill>
                  <a:srgbClr val="333333"/>
                </a:solidFill>
                <a:latin typeface="Times New Roman" panose="02020603050405020304" pitchFamily="18" charset="0"/>
              </a:rPr>
              <a:t> Hub Connection String</a:t>
            </a:r>
            <a:r>
              <a:rPr lang="zh-TW" altLang="zh-TW" sz="40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14" y="1276555"/>
            <a:ext cx="10123186" cy="544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4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輸入您的</a:t>
            </a:r>
            <a:r>
              <a:rPr lang="en-US" altLang="zh-TW" kern="1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 Connection </a:t>
            </a:r>
            <a:r>
              <a:rPr lang="en-US" altLang="zh-TW" kern="1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9" y="2317706"/>
            <a:ext cx="713938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18166" y="2059761"/>
            <a:ext cx="6001385" cy="933450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請到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中樞的共用存取原則裡拿取。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94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連接，成功畫面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40" y="1582610"/>
            <a:ext cx="7300519" cy="48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獲取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右鍵要用的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選取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zh-TW" sz="24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Generate SAS Token for Device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8" y="1375365"/>
            <a:ext cx="4441372" cy="548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52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建議輸入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10000 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r>
              <a:rPr lang="zh-TW" altLang="en-US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" indent="0"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一年為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8700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6" y="1690687"/>
            <a:ext cx="7639594" cy="442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9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Azure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是跨邊緣和雲端的受控平台服務集合，可連線、監視及控制數十億個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資產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也包括裝置和設備的安全性與作業系統，以及可協助企業建置、部署並管理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應用程式的資料和分析。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73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記住</a:t>
            </a:r>
            <a:r>
              <a:rPr lang="en-US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SAS Token</a:t>
            </a:r>
            <a:r>
              <a:rPr lang="zh-TW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請留存，後面還會用到</a:t>
            </a:r>
            <a:r>
              <a:rPr lang="en-US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3" y="2408986"/>
            <a:ext cx="9719515" cy="376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589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7688 Duo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DHT22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記得接上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 USB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讓它開機，並確認有連到同一個網路底下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Picture 2" descr="未提供說明。">
            <a:extLst>
              <a:ext uri="{FF2B5EF4-FFF2-40B4-BE49-F238E27FC236}">
                <a16:creationId xmlns="" xmlns:a16="http://schemas.microsoft.com/office/drawing/2014/main" id="{C99CD1C0-D065-3B4E-9EBC-B83E167AD08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8669" b="3771"/>
          <a:stretch/>
        </p:blipFill>
        <p:spPr bwMode="auto">
          <a:xfrm>
            <a:off x="4079421" y="2479131"/>
            <a:ext cx="3618956" cy="405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22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安裝程式庫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，草稿碼→匯入程式庫→管理程式庫→輸入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dht→DHT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sensor library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9648" y="2914627"/>
            <a:ext cx="9267690" cy="22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5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下載網址：</a:t>
            </a:r>
            <a:r>
              <a:rPr lang="en-US" altLang="zh-TW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https://github.com/Seeed-Studio/Grove_Temperature_And_Humidity_Sensor</a:t>
            </a:r>
            <a:endParaRPr lang="en-US" altLang="zh-TW" u="sng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="" xmlns:a16="http://schemas.microsoft.com/office/drawing/2014/main" id="{0E521788-2EA0-4EC9-B90B-E7925F5F78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82" y="2889546"/>
            <a:ext cx="7456716" cy="35983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559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匯入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Library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="" xmlns:a16="http://schemas.microsoft.com/office/drawing/2014/main" id="{9AF08EED-329C-4A06-BB27-15D0E80C5C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83" y="1690688"/>
            <a:ext cx="8408633" cy="47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7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端程式撰寫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點擊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File→New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並輸入程式，接著點擊編譯並上傳。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MCU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程式碼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請至以下</a:t>
            </a:r>
            <a:r>
              <a:rPr lang="en-US" altLang="zh-TW" u="sng" kern="10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https://gitlab.com/ghuiry2546/iot/-/blob/master/azure_ht_mcu.ino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若想看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是否有正確收到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sensor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的值，可以加上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Serial.print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(h); 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Serial.print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(t);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850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25384A9-75E2-4216-B047-E2F8D2AF41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6" t="13218" b="14472"/>
          <a:stretch/>
        </p:blipFill>
        <p:spPr bwMode="auto">
          <a:xfrm>
            <a:off x="402145" y="449670"/>
            <a:ext cx="11075752" cy="5855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491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r>
              <a:rPr lang="en-US" altLang="zh-TW" kern="100" dirty="0" err="1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Mobaxterm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>
                <a:hlinkClick r:id="rId2"/>
              </a:rPr>
              <a:t>https://mobaxterm.mobatek.net/download.html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5" y="2492465"/>
            <a:ext cx="6274979" cy="425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131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SSH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77" y="1721219"/>
            <a:ext cx="8176046" cy="46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3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SSH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06" y="1499052"/>
            <a:ext cx="6890702" cy="450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04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時，我們會考慮這些服務如何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以下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元件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之間搭配運作：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持續或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實體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物件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到雲端或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物聯網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例如工業設備、裝置或感應器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物聯網收集的資訊，再由人員或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AI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分析並轉換為可付諸行動的知識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人們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回應這些見解並將該見解連結到其商務的方式，以及所使用的系統和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工具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5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成功連線，登入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預設帳號：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root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預設密碼：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lab331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742017"/>
            <a:ext cx="66484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23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224" y="1407612"/>
            <a:ext cx="8386685" cy="5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4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安裝套件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接著進行安裝更新，請直接輸入以下指令：</a:t>
            </a: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opkg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paho-mqtt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yunbridge.config.disabled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commit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reboot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228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下載程式碼和憑證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https://gitlab.com/ghuiry2546/iot/-/tree/master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zip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13" y="2461214"/>
            <a:ext cx="8105413" cy="34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21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mqtt.crt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mqtt.py</a:t>
            </a: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43" y="1616619"/>
            <a:ext cx="9368113" cy="5241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476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vim mqtt.py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看程式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需要修改的有</a:t>
            </a: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步所複製的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mqtt.crt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路徑位置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path_to_root_cert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"/root/mqtt.crt"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的名稱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device_id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"7688"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步所複製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sas_token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SharedAccessSignature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=linklt.azure-devices.net%2Fdevices%2F7688&amp;sig=cF9yvJiFt0nErXoeDxbgzZ%2FANBdeQCbzdl7jaUyZADM%3D&amp;se=1633243410"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iot_hub_name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linklt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090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-172993"/>
            <a:ext cx="6261463" cy="7113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監控</a:t>
            </a:r>
            <a:r>
              <a:rPr lang="en-US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所上傳的資料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25" y="1616618"/>
            <a:ext cx="3993011" cy="5028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003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監控</a:t>
            </a:r>
            <a:r>
              <a:rPr lang="en-US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sz="4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所上傳的資料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598" y="2096028"/>
            <a:ext cx="987880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7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en-US" altLang="zh-TW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mqtt.py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208" y="2435225"/>
            <a:ext cx="9342897" cy="4351338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8169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470" indent="0">
              <a:spcAft>
                <a:spcPts val="0"/>
              </a:spcAft>
              <a:buNone/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便可成功看到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傳輸到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0108"/>
            <a:ext cx="10515600" cy="4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6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查看傳送數據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199" y="1512116"/>
            <a:ext cx="8582869" cy="5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5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74FF327-2E29-6147-854D-DABB6ED6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AC3295C-6AE5-AC45-85F6-4840C55C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b="1" dirty="0">
                <a:hlinkClick r:id="rId2"/>
              </a:rPr>
              <a:t>Azure </a:t>
            </a:r>
            <a:r>
              <a:rPr lang="en-US" altLang="zh-TW" sz="2400" b="1" dirty="0" err="1">
                <a:hlinkClick r:id="rId2"/>
              </a:rPr>
              <a:t>IoT</a:t>
            </a:r>
            <a:r>
              <a:rPr lang="en-US" altLang="zh-TW" sz="2400" b="1" dirty="0">
                <a:hlinkClick r:id="rId2"/>
              </a:rPr>
              <a:t> </a:t>
            </a:r>
            <a:r>
              <a:rPr lang="en-US" altLang="zh-TW" sz="2400" b="1" dirty="0" smtClean="0">
                <a:hlinkClick r:id="rId2"/>
              </a:rPr>
              <a:t>Hub</a:t>
            </a:r>
            <a:r>
              <a:rPr lang="zh-TW" altLang="en-US" sz="2400" b="1" dirty="0" smtClean="0">
                <a:hlinkClick r:id="rId2"/>
              </a:rPr>
              <a:t> </a:t>
            </a:r>
            <a:endParaRPr lang="en-US" altLang="zh-TW" sz="2400" b="1" dirty="0" smtClean="0"/>
          </a:p>
          <a:p>
            <a:pPr>
              <a:lnSpc>
                <a:spcPct val="200000"/>
              </a:lnSpc>
            </a:pPr>
            <a:r>
              <a:rPr lang="zh-TW" altLang="en-US" sz="2400" b="1" dirty="0" smtClean="0">
                <a:hlinkClick r:id="rId3"/>
              </a:rPr>
              <a:t>使用 </a:t>
            </a:r>
            <a:r>
              <a:rPr lang="en-US" altLang="zh-TW" sz="2400" b="1" dirty="0">
                <a:hlinkClick r:id="rId3"/>
              </a:rPr>
              <a:t>MQTT </a:t>
            </a:r>
            <a:r>
              <a:rPr lang="zh-TW" altLang="en-US" sz="2400" b="1" dirty="0">
                <a:hlinkClick r:id="rId3"/>
              </a:rPr>
              <a:t>通訊協定來與 </a:t>
            </a:r>
            <a:r>
              <a:rPr lang="en-US" altLang="zh-TW" sz="2400" b="1" dirty="0" err="1">
                <a:hlinkClick r:id="rId3"/>
              </a:rPr>
              <a:t>IoT</a:t>
            </a:r>
            <a:r>
              <a:rPr lang="en-US" altLang="zh-TW" sz="2400" b="1" dirty="0">
                <a:hlinkClick r:id="rId3"/>
              </a:rPr>
              <a:t> </a:t>
            </a:r>
            <a:r>
              <a:rPr lang="zh-TW" altLang="en-US" sz="2400" b="1" dirty="0">
                <a:hlinkClick r:id="rId3"/>
              </a:rPr>
              <a:t>中樞通訊</a:t>
            </a:r>
            <a:endParaRPr lang="zh-TW" altLang="en-US" sz="2400" b="1" dirty="0"/>
          </a:p>
          <a:p>
            <a:pPr>
              <a:lnSpc>
                <a:spcPct val="200000"/>
              </a:lnSpc>
            </a:pPr>
            <a:r>
              <a:rPr lang="en-US" altLang="zh-TW" sz="2400" b="1" dirty="0" smtClean="0">
                <a:hlinkClick r:id="rId4"/>
              </a:rPr>
              <a:t>azure-</a:t>
            </a:r>
            <a:r>
              <a:rPr lang="en-US" altLang="zh-TW" sz="2400" b="1" dirty="0" err="1" smtClean="0">
                <a:hlinkClick r:id="rId4"/>
              </a:rPr>
              <a:t>iot</a:t>
            </a:r>
            <a:r>
              <a:rPr lang="en-US" altLang="zh-TW" sz="2400" b="1" dirty="0" smtClean="0">
                <a:hlinkClick r:id="rId4"/>
              </a:rPr>
              <a:t>-</a:t>
            </a:r>
            <a:r>
              <a:rPr lang="en-US" altLang="zh-TW" sz="2400" b="1" dirty="0" err="1" smtClean="0">
                <a:hlinkClick r:id="rId4"/>
              </a:rPr>
              <a:t>sdk</a:t>
            </a:r>
            <a:r>
              <a:rPr lang="en-US" altLang="zh-TW" sz="2400" b="1" dirty="0" smtClean="0">
                <a:hlinkClick r:id="rId4"/>
              </a:rPr>
              <a:t>-c/certs/</a:t>
            </a:r>
            <a:r>
              <a:rPr lang="en-US" altLang="zh-TW" sz="2400" b="1" dirty="0" err="1" smtClean="0">
                <a:hlinkClick r:id="rId4"/>
              </a:rPr>
              <a:t>certs.c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endParaRPr lang="zh-TW" altLang="en-US" sz="2400" dirty="0"/>
          </a:p>
          <a:p>
            <a:pPr>
              <a:lnSpc>
                <a:spcPct val="150000"/>
              </a:lnSpc>
            </a:pP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6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64" y="1027906"/>
            <a:ext cx="10159136" cy="5830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71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不同的裝置會收集資料：熱映射攝影機、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LIDAR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感應器、佔用感應器、智慧監看與防護應用程式、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IR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感應器，以及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空氣品質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和溫度感應器。 該資料會流入建築物的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Edge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伺服器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Edge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伺服器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會將資料摘要至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Data Factory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Blob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儲存體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中樞會透過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Kubernetes Service (AKS)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來傳送資料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AKS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會將資料路由傳送，讓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串流分析和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Databricks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分析它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852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lvl="0" indent="0">
              <a:lnSpc>
                <a:spcPts val="29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本身會將處理過的資料傳送至各種資料存放區：</a:t>
            </a:r>
          </a:p>
          <a:p>
            <a:pPr lvl="1">
              <a:lnSpc>
                <a:spcPts val="29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 Lake-Azure Data Lake Storage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時間深入解析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-Azure Cosmos DB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和適用於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PostgreSQL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</a:t>
            </a: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存取資料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-Azure SQL Database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-Azure Cache for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Redis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29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該處，不同的服務和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會使用資料：</a:t>
            </a: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平臺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2900"/>
              </a:lnSpc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定型。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29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命令和控制項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AKS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會將平臺服務的資料傳遞給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Functions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8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1300</Words>
  <Application>Microsoft Office PowerPoint</Application>
  <PresentationFormat>自訂</PresentationFormat>
  <Paragraphs>175</Paragraphs>
  <Slides>61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61</vt:i4>
      </vt:variant>
    </vt:vector>
  </HeadingPairs>
  <TitlesOfParts>
    <vt:vector size="63" baseType="lpstr">
      <vt:lpstr>Office 佈景主題</vt:lpstr>
      <vt:lpstr>1_Office 佈景主題</vt:lpstr>
      <vt:lpstr>物聯網雲端管理平台 Azure IoT</vt:lpstr>
      <vt:lpstr>目錄</vt:lpstr>
      <vt:lpstr>使用設備與環境</vt:lpstr>
      <vt:lpstr>什麼是 Azure IoT</vt:lpstr>
      <vt:lpstr>什麼是 Azure IoT</vt:lpstr>
      <vt:lpstr>什麼是 Azure IoT</vt:lpstr>
      <vt:lpstr>架構</vt:lpstr>
      <vt:lpstr>架構</vt:lpstr>
      <vt:lpstr>架構</vt:lpstr>
      <vt:lpstr>各元件功能</vt:lpstr>
      <vt:lpstr>各元件功能</vt:lpstr>
      <vt:lpstr>LinkIt Smart 7688 Duo補充</vt:lpstr>
      <vt:lpstr>課程目標: 如何使用裝置連線到Azure IoT 中樞</vt:lpstr>
      <vt:lpstr>課程目標: 如何使用裝置連線到Azure IoT 中樞</vt:lpstr>
      <vt:lpstr>Applying for an Azure account</vt:lpstr>
      <vt:lpstr>到Azure Educate網址註冊。</vt:lpstr>
      <vt:lpstr>輸入手機和驗證碼。</vt:lpstr>
      <vt:lpstr>填寫學校信箱。</vt:lpstr>
      <vt:lpstr>Check Your E-mail </vt:lpstr>
      <vt:lpstr>請點選信件中的網址。</vt:lpstr>
      <vt:lpstr>登入Azure平台</vt:lpstr>
      <vt:lpstr>建立IoT Hub</vt:lpstr>
      <vt:lpstr>依序輸入資料</vt:lpstr>
      <vt:lpstr>依序輸入資料</vt:lpstr>
      <vt:lpstr>依序輸入資料</vt:lpstr>
      <vt:lpstr>成功建立，完成畫面</vt:lpstr>
      <vt:lpstr>建立IoT device</vt:lpstr>
      <vt:lpstr>點選新增</vt:lpstr>
      <vt:lpstr>依序輸入資料</vt:lpstr>
      <vt:lpstr>成功建立，完成畫面</vt:lpstr>
      <vt:lpstr>下載Visual Studio Code</vt:lpstr>
      <vt:lpstr>開啟Visual Studio Code</vt:lpstr>
      <vt:lpstr>連接Microsoft 帳戶使用者的Azure</vt:lpstr>
      <vt:lpstr>單擊左下角的“ Azure IoT中心”</vt:lpstr>
      <vt:lpstr>在菜單中單擊“Set IoT Hub Connection String”</vt:lpstr>
      <vt:lpstr>輸入您的IoT Hub Connection String</vt:lpstr>
      <vt:lpstr>完成Azure IoT HUB連接，成功畫面</vt:lpstr>
      <vt:lpstr>獲取IoT device的SAS Token</vt:lpstr>
      <vt:lpstr>輸入SAS Token使用時數</vt:lpstr>
      <vt:lpstr>記住SAS Token值</vt:lpstr>
      <vt:lpstr>LinkIt 7688 Duo接DHT22</vt:lpstr>
      <vt:lpstr>Arduino安裝程式庫</vt:lpstr>
      <vt:lpstr>下載Library</vt:lpstr>
      <vt:lpstr>匯入Library</vt:lpstr>
      <vt:lpstr>Arduino IDE端程式撰寫</vt:lpstr>
      <vt:lpstr>PowerPoint 簡報</vt:lpstr>
      <vt:lpstr>安裝Mobaxterm</vt:lpstr>
      <vt:lpstr>SSH連線</vt:lpstr>
      <vt:lpstr>SSH連線</vt:lpstr>
      <vt:lpstr>成功連線，登入7688</vt:lpstr>
      <vt:lpstr>成功登入</vt:lpstr>
      <vt:lpstr>安裝套件</vt:lpstr>
      <vt:lpstr>下載程式碼和憑證</vt:lpstr>
      <vt:lpstr>將mqtt.crt和mqtt.py放入</vt:lpstr>
      <vt:lpstr>使用vim mqtt.py查看程式</vt:lpstr>
      <vt:lpstr>PowerPoint 簡報</vt:lpstr>
      <vt:lpstr>開啟Visual Studio Code監控7688所上傳的資料</vt:lpstr>
      <vt:lpstr>開啟Visual Studio Code監控7688所上傳的資料</vt:lpstr>
      <vt:lpstr>執行mqtt.py</vt:lpstr>
      <vt:lpstr>由Azure IoT HUB查看傳送數據量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物聯網核心技術期末專題 Azure IoT</dc:title>
  <dc:creator>Horizon</dc:creator>
  <cp:lastModifiedBy>Horizon</cp:lastModifiedBy>
  <cp:revision>27</cp:revision>
  <dcterms:created xsi:type="dcterms:W3CDTF">2020-10-15T12:12:00Z</dcterms:created>
  <dcterms:modified xsi:type="dcterms:W3CDTF">2020-12-08T01:33:43Z</dcterms:modified>
</cp:coreProperties>
</file>